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66"/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65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198BEA-E45D-4E46-BA23-23E0D321C6DC}" type="datetimeFigureOut">
              <a:rPr lang="it-IT" smtClean="0"/>
              <a:t>12/02/2026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 smtClean="0"/>
              <a:t>Modifica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A227D2-0C03-413B-B1C9-2DD6F5A5168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871234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 smtClean="0"/>
              <a:t>Fare clic per modificare lo stile del sottotitolo dello schema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5BB65-63EC-4CEF-AE16-C1C21F87D8D0}" type="datetimeFigureOut">
              <a:rPr lang="it-IT" smtClean="0"/>
              <a:t>12/02/2026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D9AAEB-699F-4C92-9260-EFE645FC07F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018279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 smtClean="0"/>
              <a:t>Modifica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5BB65-63EC-4CEF-AE16-C1C21F87D8D0}" type="datetimeFigureOut">
              <a:rPr lang="it-IT" smtClean="0"/>
              <a:t>12/02/2026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D9AAEB-699F-4C92-9260-EFE645FC07F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926117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 smtClean="0"/>
              <a:t>Modifica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5BB65-63EC-4CEF-AE16-C1C21F87D8D0}" type="datetimeFigureOut">
              <a:rPr lang="it-IT" smtClean="0"/>
              <a:t>12/02/2026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D9AAEB-699F-4C92-9260-EFE645FC07F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459812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 smtClean="0"/>
              <a:t>Modifica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5BB65-63EC-4CEF-AE16-C1C21F87D8D0}" type="datetimeFigureOut">
              <a:rPr lang="it-IT" smtClean="0"/>
              <a:t>12/02/2026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D9AAEB-699F-4C92-9260-EFE645FC07F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582300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5BB65-63EC-4CEF-AE16-C1C21F87D8D0}" type="datetimeFigureOut">
              <a:rPr lang="it-IT" smtClean="0"/>
              <a:t>12/02/2026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D9AAEB-699F-4C92-9260-EFE645FC07F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33371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 smtClean="0"/>
              <a:t>Modifica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 smtClean="0"/>
              <a:t>Modifica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5BB65-63EC-4CEF-AE16-C1C21F87D8D0}" type="datetimeFigureOut">
              <a:rPr lang="it-IT" smtClean="0"/>
              <a:t>12/02/2026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D9AAEB-699F-4C92-9260-EFE645FC07F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066474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 smtClean="0"/>
              <a:t>Modifica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 smtClean="0"/>
              <a:t>Modifica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5BB65-63EC-4CEF-AE16-C1C21F87D8D0}" type="datetimeFigureOut">
              <a:rPr lang="it-IT" smtClean="0"/>
              <a:t>12/02/2026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D9AAEB-699F-4C92-9260-EFE645FC07F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73293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5BB65-63EC-4CEF-AE16-C1C21F87D8D0}" type="datetimeFigureOut">
              <a:rPr lang="it-IT" smtClean="0"/>
              <a:t>12/02/2026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D9AAEB-699F-4C92-9260-EFE645FC07F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173886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5BB65-63EC-4CEF-AE16-C1C21F87D8D0}" type="datetimeFigureOut">
              <a:rPr lang="it-IT" smtClean="0"/>
              <a:t>12/02/2026</a:t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D9AAEB-699F-4C92-9260-EFE645FC07F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617147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 smtClean="0"/>
              <a:t>Modifica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5BB65-63EC-4CEF-AE16-C1C21F87D8D0}" type="datetimeFigureOut">
              <a:rPr lang="it-IT" smtClean="0"/>
              <a:t>12/02/2026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D9AAEB-699F-4C92-9260-EFE645FC07F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310635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5BB65-63EC-4CEF-AE16-C1C21F87D8D0}" type="datetimeFigureOut">
              <a:rPr lang="it-IT" smtClean="0"/>
              <a:t>12/02/2026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D9AAEB-699F-4C92-9260-EFE645FC07F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51664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smtClean="0"/>
              <a:t>Modifica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E5BB65-63EC-4CEF-AE16-C1C21F87D8D0}" type="datetimeFigureOut">
              <a:rPr lang="it-IT" smtClean="0"/>
              <a:t>12/02/2026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D9AAEB-699F-4C92-9260-EFE645FC07F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88384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jpeg"/><Relationship Id="rId5" Type="http://schemas.openxmlformats.org/officeDocument/2006/relationships/image" Target="../media/image11.jpg"/><Relationship Id="rId4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82254" y="-1909618"/>
            <a:ext cx="14491854" cy="10868891"/>
          </a:xfrm>
          <a:prstGeom prst="rect">
            <a:avLst/>
          </a:prstGeom>
        </p:spPr>
      </p:pic>
      <p:sp>
        <p:nvSpPr>
          <p:cNvPr id="3" name="CasellaDiTesto 2"/>
          <p:cNvSpPr txBox="1"/>
          <p:nvPr/>
        </p:nvSpPr>
        <p:spPr>
          <a:xfrm>
            <a:off x="979053" y="535709"/>
            <a:ext cx="9365673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it-IT" sz="2800" dirty="0" smtClean="0">
              <a:solidFill>
                <a:schemeClr val="bg1"/>
              </a:solidFill>
            </a:endParaRPr>
          </a:p>
          <a:p>
            <a:pPr algn="ctr"/>
            <a:endParaRPr lang="it-IT" sz="2800" dirty="0">
              <a:solidFill>
                <a:schemeClr val="bg1"/>
              </a:solidFill>
            </a:endParaRPr>
          </a:p>
          <a:p>
            <a:pPr algn="ctr"/>
            <a:endParaRPr lang="it-IT" sz="2800" dirty="0" smtClean="0">
              <a:solidFill>
                <a:schemeClr val="bg1"/>
              </a:solidFill>
            </a:endParaRPr>
          </a:p>
          <a:p>
            <a:pPr algn="ctr"/>
            <a:endParaRPr lang="it-IT" sz="2800" dirty="0">
              <a:solidFill>
                <a:schemeClr val="bg1"/>
              </a:solidFill>
            </a:endParaRPr>
          </a:p>
          <a:p>
            <a:pPr algn="ctr"/>
            <a:endParaRPr lang="it-IT" sz="2800" dirty="0" smtClean="0">
              <a:solidFill>
                <a:schemeClr val="bg1"/>
              </a:solidFill>
            </a:endParaRPr>
          </a:p>
          <a:p>
            <a:pPr algn="ctr"/>
            <a:r>
              <a:rPr lang="it-IT" sz="28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FIAsarum</a:t>
            </a:r>
            <a:r>
              <a:rPr lang="it-IT" sz="2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it-IT" sz="28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polycephalum</a:t>
            </a:r>
            <a:endParaRPr lang="it-IT" sz="28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it-IT" sz="2800" dirty="0" smtClean="0">
              <a:solidFill>
                <a:schemeClr val="bg1"/>
              </a:solidFill>
            </a:endParaRPr>
          </a:p>
          <a:p>
            <a:pPr algn="ctr"/>
            <a:endParaRPr lang="it-IT" sz="2800" dirty="0">
              <a:solidFill>
                <a:schemeClr val="bg1"/>
              </a:solidFill>
            </a:endParaRPr>
          </a:p>
          <a:p>
            <a:pPr algn="ctr"/>
            <a:endParaRPr lang="it-IT" sz="2800" dirty="0" smtClean="0">
              <a:solidFill>
                <a:schemeClr val="bg1"/>
              </a:solidFill>
            </a:endParaRPr>
          </a:p>
          <a:p>
            <a:pPr algn="ctr"/>
            <a:endParaRPr lang="it-IT" sz="2800" dirty="0">
              <a:solidFill>
                <a:schemeClr val="bg1"/>
              </a:solidFill>
            </a:endParaRPr>
          </a:p>
          <a:p>
            <a:pPr algn="ctr"/>
            <a:endParaRPr lang="it-IT" sz="2800" dirty="0" smtClean="0">
              <a:solidFill>
                <a:schemeClr val="bg1"/>
              </a:solidFill>
            </a:endParaRPr>
          </a:p>
          <a:p>
            <a:pPr algn="ctr"/>
            <a:r>
              <a:rPr lang="it-IT" sz="2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Progetto FIA 2025/2026</a:t>
            </a:r>
            <a:endParaRPr lang="it-IT" sz="2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20592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1566153" y="291830"/>
            <a:ext cx="85408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smtClean="0"/>
              <a:t>RICERCA A</a:t>
            </a:r>
            <a:r>
              <a:rPr lang="it-IT" dirty="0" smtClean="0"/>
              <a:t>*</a:t>
            </a:r>
          </a:p>
          <a:p>
            <a:pPr algn="ctr"/>
            <a:r>
              <a:rPr lang="it-IT" dirty="0" smtClean="0"/>
              <a:t>Ecco un esempio di applicazione dell’algoritmo</a:t>
            </a:r>
            <a:endParaRPr lang="it-IT" dirty="0" smtClean="0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681018"/>
            <a:ext cx="5947432" cy="5176982"/>
          </a:xfrm>
          <a:prstGeom prst="rect">
            <a:avLst/>
          </a:prstGeom>
        </p:spPr>
      </p:pic>
      <p:pic>
        <p:nvPicPr>
          <p:cNvPr id="5" name="Immagin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2914" y="1681018"/>
            <a:ext cx="5949086" cy="5176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443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1" y="466929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smtClean="0"/>
              <a:t>RICERCA IN PROFONDITA’</a:t>
            </a:r>
          </a:p>
          <a:p>
            <a:pPr algn="ctr"/>
            <a:endParaRPr lang="it-IT" dirty="0"/>
          </a:p>
          <a:p>
            <a:pPr algn="ctr"/>
            <a:r>
              <a:rPr lang="it-IT" dirty="0" smtClean="0"/>
              <a:t>Nella ricerca in profondità si espande il primo nodo prima di espandere i successivi</a:t>
            </a:r>
            <a:endParaRPr lang="it-IT" dirty="0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8878" y="1390258"/>
            <a:ext cx="4010585" cy="5467741"/>
          </a:xfrm>
          <a:prstGeom prst="rect">
            <a:avLst/>
          </a:prstGeom>
        </p:spPr>
      </p:pic>
      <p:pic>
        <p:nvPicPr>
          <p:cNvPr id="5" name="Immagin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1489" y="1775019"/>
            <a:ext cx="5364945" cy="5082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203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77821" y="311285"/>
            <a:ext cx="121141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smtClean="0"/>
              <a:t>RICERCA IN PROFONDITA’</a:t>
            </a:r>
          </a:p>
          <a:p>
            <a:pPr algn="ctr"/>
            <a:r>
              <a:rPr lang="it-IT" dirty="0" smtClean="0"/>
              <a:t>Ecco un esempio di applicazione dell’algoritmo </a:t>
            </a:r>
            <a:endParaRPr lang="it-IT" dirty="0"/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50371"/>
            <a:ext cx="4849091" cy="4207630"/>
          </a:xfrm>
          <a:prstGeom prst="rect">
            <a:avLst/>
          </a:prstGeom>
        </p:spPr>
      </p:pic>
      <p:pic>
        <p:nvPicPr>
          <p:cNvPr id="4" name="Immagin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9091" y="2727614"/>
            <a:ext cx="7342909" cy="4130386"/>
          </a:xfrm>
          <a:prstGeom prst="rect">
            <a:avLst/>
          </a:prstGeom>
        </p:spPr>
      </p:pic>
      <p:sp>
        <p:nvSpPr>
          <p:cNvPr id="5" name="CasellaDiTesto 4"/>
          <p:cNvSpPr txBox="1"/>
          <p:nvPr/>
        </p:nvSpPr>
        <p:spPr>
          <a:xfrm>
            <a:off x="4996873" y="2364509"/>
            <a:ext cx="5800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/>
              <a:t>	*nota, per vedere la GIF attivare la presentazione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190751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428017" y="437745"/>
            <a:ext cx="1124517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smtClean="0"/>
              <a:t>CONCLUSIONE</a:t>
            </a:r>
          </a:p>
          <a:p>
            <a:pPr algn="ctr"/>
            <a:r>
              <a:rPr lang="it-IT" dirty="0" smtClean="0"/>
              <a:t>L’esperienza di progetto per IA è stata divertente, non solo perché ci ha permesso di approfondire sugli argomenti trattati a lezione, ma di farlo a modo nostro con un argomento «curioso</a:t>
            </a:r>
            <a:r>
              <a:rPr lang="it-IT" dirty="0" smtClean="0"/>
              <a:t>».</a:t>
            </a:r>
          </a:p>
          <a:p>
            <a:pPr algn="ctr"/>
            <a:endParaRPr lang="it-IT" dirty="0"/>
          </a:p>
          <a:p>
            <a:pPr algn="ctr"/>
            <a:endParaRPr lang="it-IT" dirty="0" smtClean="0"/>
          </a:p>
          <a:p>
            <a:pPr algn="ctr"/>
            <a:endParaRPr lang="it-IT" dirty="0" smtClean="0"/>
          </a:p>
          <a:p>
            <a:pPr algn="ctr"/>
            <a:r>
              <a:rPr lang="it-IT" dirty="0" smtClean="0"/>
              <a:t>GRAZIE PER L’ATTENZIONE :D</a:t>
            </a:r>
            <a:endParaRPr lang="it-IT" dirty="0" smtClean="0"/>
          </a:p>
          <a:p>
            <a:pPr algn="ctr"/>
            <a:endParaRPr lang="it-IT" dirty="0" smtClean="0"/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2128" y="2438400"/>
            <a:ext cx="6238285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079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2059710" y="618836"/>
            <a:ext cx="76569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dirty="0" smtClean="0"/>
              <a:t>Chi</a:t>
            </a:r>
            <a:r>
              <a:rPr lang="it-IT" dirty="0" smtClean="0"/>
              <a:t> </a:t>
            </a:r>
            <a:r>
              <a:rPr lang="it-IT" sz="2800" dirty="0" smtClean="0"/>
              <a:t>siamo?</a:t>
            </a:r>
            <a:endParaRPr lang="it-IT" sz="2800" dirty="0"/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3034" y="1884280"/>
            <a:ext cx="3206530" cy="4973720"/>
          </a:xfrm>
          <a:prstGeom prst="rect">
            <a:avLst/>
          </a:prstGeom>
        </p:spPr>
      </p:pic>
      <p:sp>
        <p:nvSpPr>
          <p:cNvPr id="4" name="CasellaDiTesto 3"/>
          <p:cNvSpPr txBox="1"/>
          <p:nvPr/>
        </p:nvSpPr>
        <p:spPr>
          <a:xfrm>
            <a:off x="9384145" y="1607127"/>
            <a:ext cx="1985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 smtClean="0"/>
              <a:t>Farace</a:t>
            </a:r>
            <a:r>
              <a:rPr lang="it-IT" dirty="0" smtClean="0"/>
              <a:t> Mirko</a:t>
            </a:r>
            <a:endParaRPr lang="it-IT" dirty="0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6183" y="1884280"/>
            <a:ext cx="3168072" cy="4973720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93293">
            <a:off x="1393257" y="2271932"/>
            <a:ext cx="473923" cy="473923"/>
          </a:xfrm>
          <a:prstGeom prst="rect">
            <a:avLst/>
          </a:prstGeom>
        </p:spPr>
      </p:pic>
      <p:sp>
        <p:nvSpPr>
          <p:cNvPr id="7" name="CasellaDiTesto 6"/>
          <p:cNvSpPr txBox="1"/>
          <p:nvPr/>
        </p:nvSpPr>
        <p:spPr>
          <a:xfrm>
            <a:off x="955964" y="1607127"/>
            <a:ext cx="2207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/>
              <a:t>Setola Angela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811876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233465" y="408562"/>
            <a:ext cx="11789922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smtClean="0"/>
              <a:t>Introduzione:</a:t>
            </a:r>
          </a:p>
          <a:p>
            <a:pPr algn="ctr"/>
            <a:r>
              <a:rPr lang="it-IT" dirty="0" smtClean="0"/>
              <a:t>Da questo </a:t>
            </a:r>
            <a:r>
              <a:rPr lang="it-IT" dirty="0" smtClean="0"/>
              <a:t>video siamo rimast</a:t>
            </a:r>
            <a:r>
              <a:rPr lang="it-IT" dirty="0" smtClean="0"/>
              <a:t>i affascinati dal comportamento peculiare di questo organismo e</a:t>
            </a:r>
            <a:r>
              <a:rPr lang="it-IT" dirty="0" smtClean="0"/>
              <a:t> </a:t>
            </a:r>
            <a:r>
              <a:rPr lang="it-IT" dirty="0" smtClean="0"/>
              <a:t>ci siamo posti la domanda: </a:t>
            </a:r>
            <a:endParaRPr lang="it-IT" dirty="0" smtClean="0"/>
          </a:p>
          <a:p>
            <a:pPr algn="ctr"/>
            <a:r>
              <a:rPr lang="it-IT" dirty="0" smtClean="0"/>
              <a:t>«e </a:t>
            </a:r>
            <a:r>
              <a:rPr lang="it-IT" dirty="0" smtClean="0"/>
              <a:t>se la rendessimo digitale</a:t>
            </a:r>
            <a:r>
              <a:rPr lang="it-IT" dirty="0" smtClean="0"/>
              <a:t>?»</a:t>
            </a:r>
            <a:endParaRPr lang="it-IT" dirty="0" smtClean="0"/>
          </a:p>
          <a:p>
            <a:pPr algn="ctr"/>
            <a:endParaRPr lang="it-IT" dirty="0"/>
          </a:p>
          <a:p>
            <a:pPr algn="ctr"/>
            <a:endParaRPr lang="it-IT" dirty="0" smtClean="0"/>
          </a:p>
          <a:p>
            <a:pPr algn="ctr"/>
            <a:endParaRPr lang="it-IT" dirty="0"/>
          </a:p>
          <a:p>
            <a:pPr algn="ctr"/>
            <a:endParaRPr lang="it-IT" dirty="0" smtClean="0"/>
          </a:p>
          <a:p>
            <a:pPr algn="ctr"/>
            <a:endParaRPr lang="it-IT" dirty="0"/>
          </a:p>
          <a:p>
            <a:pPr algn="ctr"/>
            <a:endParaRPr lang="it-IT" dirty="0" smtClean="0"/>
          </a:p>
          <a:p>
            <a:pPr algn="ctr"/>
            <a:endParaRPr lang="it-IT" dirty="0"/>
          </a:p>
          <a:p>
            <a:pPr algn="ctr"/>
            <a:endParaRPr lang="it-IT" dirty="0" smtClean="0"/>
          </a:p>
          <a:p>
            <a:pPr algn="ctr"/>
            <a:endParaRPr lang="it-IT" dirty="0"/>
          </a:p>
          <a:p>
            <a:pPr algn="ctr"/>
            <a:endParaRPr lang="it-IT" dirty="0" smtClean="0"/>
          </a:p>
          <a:p>
            <a:pPr algn="ctr"/>
            <a:endParaRPr lang="it-IT" dirty="0"/>
          </a:p>
          <a:p>
            <a:pPr algn="ctr"/>
            <a:endParaRPr lang="it-IT" dirty="0" smtClean="0"/>
          </a:p>
          <a:p>
            <a:pPr algn="ctr"/>
            <a:endParaRPr lang="it-IT" dirty="0"/>
          </a:p>
          <a:p>
            <a:pPr algn="ctr"/>
            <a:endParaRPr lang="it-IT" dirty="0" smtClean="0"/>
          </a:p>
          <a:p>
            <a:pPr algn="ctr"/>
            <a:endParaRPr lang="it-IT" dirty="0"/>
          </a:p>
          <a:p>
            <a:pPr algn="ctr"/>
            <a:endParaRPr lang="it-IT" dirty="0" smtClean="0"/>
          </a:p>
          <a:p>
            <a:pPr algn="ctr"/>
            <a:endParaRPr lang="it-IT" dirty="0"/>
          </a:p>
          <a:p>
            <a:pPr algn="ctr"/>
            <a:r>
              <a:rPr lang="it-IT" dirty="0" smtClean="0"/>
              <a:t>Video da </a:t>
            </a:r>
            <a:r>
              <a:rPr lang="it-IT" dirty="0" err="1" smtClean="0"/>
              <a:t>Barbascura</a:t>
            </a:r>
            <a:r>
              <a:rPr lang="it-IT" dirty="0" smtClean="0"/>
              <a:t> X: Lo strano organismo che risolve labirinti e prende decisioni.</a:t>
            </a:r>
          </a:p>
          <a:p>
            <a:pPr algn="ctr"/>
            <a:r>
              <a:rPr lang="it-IT" dirty="0" smtClean="0"/>
              <a:t>(Link: https://youtu.be/xieWiuPv7U0?si=BCSLNf-0M9Xqi_YV)</a:t>
            </a:r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1351" y="1279390"/>
            <a:ext cx="6534150" cy="3676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313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894944" y="398833"/>
            <a:ext cx="100875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smtClean="0"/>
              <a:t>Obiettivo:</a:t>
            </a:r>
          </a:p>
          <a:p>
            <a:pPr algn="ctr"/>
            <a:r>
              <a:rPr lang="it-IT" dirty="0" smtClean="0"/>
              <a:t>Creare un’IA in grado di simulare il comportamento di ricerca della muffa policefala, utilizzando gli algoritmi visti a lezione</a:t>
            </a:r>
            <a:endParaRPr lang="it-IT" dirty="0"/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4072" y="1716074"/>
            <a:ext cx="8719127" cy="4649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118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5792" y="0"/>
            <a:ext cx="9156208" cy="6858000"/>
          </a:xfrm>
          <a:prstGeom prst="rect">
            <a:avLst/>
          </a:prstGeom>
        </p:spPr>
      </p:pic>
      <p:sp>
        <p:nvSpPr>
          <p:cNvPr id="3" name="CasellaDiTesto 2"/>
          <p:cNvSpPr txBox="1"/>
          <p:nvPr/>
        </p:nvSpPr>
        <p:spPr>
          <a:xfrm>
            <a:off x="0" y="0"/>
            <a:ext cx="33641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 smtClean="0">
                <a:solidFill>
                  <a:schemeClr val="bg1"/>
                </a:solidFill>
              </a:rPr>
              <a:t>Specifica PEAS:</a:t>
            </a:r>
            <a:endParaRPr lang="it-IT" sz="4000" dirty="0">
              <a:solidFill>
                <a:schemeClr val="bg1"/>
              </a:solidFill>
            </a:endParaRPr>
          </a:p>
        </p:txBody>
      </p:sp>
      <p:sp>
        <p:nvSpPr>
          <p:cNvPr id="4" name="CasellaDiTesto 3"/>
          <p:cNvSpPr txBox="1"/>
          <p:nvPr/>
        </p:nvSpPr>
        <p:spPr>
          <a:xfrm>
            <a:off x="3655046" y="826532"/>
            <a:ext cx="1819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 smtClean="0">
                <a:solidFill>
                  <a:schemeClr val="bg1"/>
                </a:solidFill>
              </a:rPr>
              <a:t>Perfomance</a:t>
            </a:r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5" name="CasellaDiTesto 4"/>
          <p:cNvSpPr txBox="1"/>
          <p:nvPr/>
        </p:nvSpPr>
        <p:spPr>
          <a:xfrm>
            <a:off x="4045626" y="5321915"/>
            <a:ext cx="1799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 smtClean="0">
                <a:solidFill>
                  <a:schemeClr val="bg1"/>
                </a:solidFill>
              </a:rPr>
              <a:t>Envirorment</a:t>
            </a:r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6" name="CasellaDiTesto 5"/>
          <p:cNvSpPr txBox="1"/>
          <p:nvPr/>
        </p:nvSpPr>
        <p:spPr>
          <a:xfrm>
            <a:off x="9918971" y="6278592"/>
            <a:ext cx="1974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 smtClean="0">
                <a:solidFill>
                  <a:schemeClr val="bg1"/>
                </a:solidFill>
              </a:rPr>
              <a:t>Actuators</a:t>
            </a:r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7" name="CasellaDiTesto 6"/>
          <p:cNvSpPr txBox="1"/>
          <p:nvPr/>
        </p:nvSpPr>
        <p:spPr>
          <a:xfrm>
            <a:off x="11031167" y="3822970"/>
            <a:ext cx="17250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 smtClean="0">
                <a:solidFill>
                  <a:schemeClr val="bg1"/>
                </a:solidFill>
              </a:rPr>
              <a:t>Sensors</a:t>
            </a:r>
            <a:endParaRPr lang="it-IT" dirty="0">
              <a:solidFill>
                <a:schemeClr val="bg1"/>
              </a:solidFill>
            </a:endParaRPr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4164" y="867891"/>
            <a:ext cx="290882" cy="286613"/>
          </a:xfrm>
          <a:prstGeom prst="rect">
            <a:avLst/>
          </a:prstGeom>
        </p:spPr>
      </p:pic>
      <p:pic>
        <p:nvPicPr>
          <p:cNvPr id="9" name="Immagin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0663" y="5363274"/>
            <a:ext cx="290882" cy="286613"/>
          </a:xfrm>
          <a:prstGeom prst="rect">
            <a:avLst/>
          </a:prstGeom>
        </p:spPr>
      </p:pic>
      <p:pic>
        <p:nvPicPr>
          <p:cNvPr id="10" name="Immagin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0285" y="3864329"/>
            <a:ext cx="290882" cy="286613"/>
          </a:xfrm>
          <a:prstGeom prst="rect">
            <a:avLst/>
          </a:prstGeom>
        </p:spPr>
      </p:pic>
      <p:pic>
        <p:nvPicPr>
          <p:cNvPr id="11" name="Immagin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8089" y="6319951"/>
            <a:ext cx="290882" cy="286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722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0" y="379379"/>
            <a:ext cx="121920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/>
              <a:t>					SPECIFICHE DELL’AMBIENTE</a:t>
            </a:r>
          </a:p>
          <a:p>
            <a:endParaRPr lang="it-IT" dirty="0"/>
          </a:p>
          <a:p>
            <a:endParaRPr lang="it-IT" dirty="0"/>
          </a:p>
          <a:p>
            <a:r>
              <a:rPr lang="it-IT" dirty="0" smtClean="0"/>
              <a:t>SINGOLO AGENTE 							PARAIZIALMENTE OSSERVABILE	</a:t>
            </a:r>
            <a:endParaRPr lang="it-IT" dirty="0"/>
          </a:p>
          <a:p>
            <a:endParaRPr lang="it-IT" dirty="0" smtClean="0"/>
          </a:p>
          <a:p>
            <a:endParaRPr lang="it-IT" dirty="0"/>
          </a:p>
          <a:p>
            <a:endParaRPr lang="it-IT" dirty="0" smtClean="0"/>
          </a:p>
          <a:p>
            <a:endParaRPr lang="it-IT" dirty="0"/>
          </a:p>
          <a:p>
            <a:endParaRPr lang="it-IT" dirty="0" smtClean="0"/>
          </a:p>
          <a:p>
            <a:endParaRPr lang="it-IT" dirty="0" smtClean="0"/>
          </a:p>
          <a:p>
            <a:endParaRPr lang="it-IT" dirty="0"/>
          </a:p>
          <a:p>
            <a:endParaRPr lang="it-IT" dirty="0" smtClean="0"/>
          </a:p>
          <a:p>
            <a:endParaRPr lang="it-IT" dirty="0"/>
          </a:p>
          <a:p>
            <a:endParaRPr lang="it-IT" dirty="0" smtClean="0"/>
          </a:p>
          <a:p>
            <a:r>
              <a:rPr lang="it-IT" dirty="0" smtClean="0"/>
              <a:t>            STATICO								EPISODICO</a:t>
            </a:r>
            <a:endParaRPr lang="it-IT" dirty="0" smtClean="0"/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536970"/>
            <a:ext cx="2344366" cy="1755930"/>
          </a:xfrm>
          <a:prstGeom prst="rect">
            <a:avLst/>
          </a:prstGeom>
        </p:spPr>
      </p:pic>
      <p:pic>
        <p:nvPicPr>
          <p:cNvPr id="4" name="Immagin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9901" y="1536970"/>
            <a:ext cx="5159914" cy="1547975"/>
          </a:xfrm>
          <a:prstGeom prst="rect">
            <a:avLst/>
          </a:prstGeom>
        </p:spPr>
      </p:pic>
      <p:pic>
        <p:nvPicPr>
          <p:cNvPr id="5" name="Immagin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626696"/>
            <a:ext cx="3138538" cy="2231304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2496" y="4626697"/>
            <a:ext cx="3966763" cy="2231304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9259" y="4626696"/>
            <a:ext cx="2942741" cy="2207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415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0" y="204282"/>
            <a:ext cx="1219200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dirty="0" smtClean="0"/>
          </a:p>
          <a:p>
            <a:r>
              <a:rPr lang="it-IT" dirty="0" smtClean="0"/>
              <a:t>					ANALISI DEL PROBLEMA</a:t>
            </a:r>
          </a:p>
          <a:p>
            <a:endParaRPr lang="it-IT" dirty="0"/>
          </a:p>
          <a:p>
            <a:r>
              <a:rPr lang="it-IT" dirty="0" smtClean="0"/>
              <a:t>Stato iniziale:  il punto di partenza e il punto d’arrivo sono scelti casualmente in una griglia</a:t>
            </a:r>
          </a:p>
          <a:p>
            <a:endParaRPr lang="it-IT" dirty="0" smtClean="0"/>
          </a:p>
          <a:p>
            <a:endParaRPr lang="it-IT" dirty="0"/>
          </a:p>
          <a:p>
            <a:r>
              <a:rPr lang="it-IT" dirty="0" smtClean="0"/>
              <a:t>Descrizione azioni </a:t>
            </a:r>
            <a:r>
              <a:rPr lang="it-IT" dirty="0"/>
              <a:t>p</a:t>
            </a:r>
            <a:r>
              <a:rPr lang="it-IT" dirty="0" smtClean="0"/>
              <a:t>ossibili: L’agente può muoversi in 8 direzioni</a:t>
            </a:r>
          </a:p>
          <a:p>
            <a:endParaRPr lang="it-IT" dirty="0" smtClean="0"/>
          </a:p>
          <a:p>
            <a:endParaRPr lang="it-IT" dirty="0"/>
          </a:p>
          <a:p>
            <a:r>
              <a:rPr lang="it-IT" dirty="0" smtClean="0"/>
              <a:t>Test Obiettivo: L’obiettivo della muffa è quello di raggiungere il cibo con il miglior percorso </a:t>
            </a:r>
            <a:r>
              <a:rPr lang="it-IT" dirty="0" smtClean="0"/>
              <a:t>possibile</a:t>
            </a:r>
          </a:p>
          <a:p>
            <a:endParaRPr lang="it-IT" dirty="0" smtClean="0"/>
          </a:p>
          <a:p>
            <a:endParaRPr lang="it-IT" dirty="0"/>
          </a:p>
          <a:p>
            <a:r>
              <a:rPr lang="it-IT" dirty="0" smtClean="0"/>
              <a:t>Modello di transizione: Si deve controllare ad ogni azione se si è raggiunto o meno il «</a:t>
            </a:r>
            <a:r>
              <a:rPr lang="it-IT" dirty="0" err="1" smtClean="0"/>
              <a:t>tragurardo</a:t>
            </a:r>
            <a:r>
              <a:rPr lang="it-IT" dirty="0" smtClean="0"/>
              <a:t>»</a:t>
            </a:r>
            <a:endParaRPr lang="it-IT" dirty="0" smtClean="0"/>
          </a:p>
          <a:p>
            <a:endParaRPr lang="it-IT" dirty="0"/>
          </a:p>
          <a:p>
            <a:endParaRPr lang="it-IT" dirty="0" smtClean="0"/>
          </a:p>
          <a:p>
            <a:r>
              <a:rPr lang="it-IT" dirty="0" smtClean="0"/>
              <a:t>Costo cammino: ogni passo nell’ambiente costa 1</a:t>
            </a:r>
          </a:p>
          <a:p>
            <a:endParaRPr lang="it-IT" dirty="0" smtClean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965373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0" y="910274"/>
            <a:ext cx="121920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/>
              <a:t>				COME ABBIAMO AFFRONTATO IL PROBLEMA</a:t>
            </a:r>
            <a:r>
              <a:rPr lang="it-IT" dirty="0" smtClean="0"/>
              <a:t>?</a:t>
            </a:r>
          </a:p>
          <a:p>
            <a:endParaRPr lang="it-IT" dirty="0"/>
          </a:p>
          <a:p>
            <a:r>
              <a:rPr lang="it-IT" dirty="0" smtClean="0"/>
              <a:t>Abbiamo affrontat</a:t>
            </a:r>
            <a:r>
              <a:rPr lang="it-IT" dirty="0" smtClean="0"/>
              <a:t>o il problema usando due algoritmi di ricerca, uno a ricerca informata e uno a ricerca non informata:</a:t>
            </a:r>
          </a:p>
          <a:p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Algoritmo di Ricerca A*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Algoritmo di ricerca in profondità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863909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856034" y="359923"/>
            <a:ext cx="1041832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smtClean="0"/>
              <a:t>RICERCA A*</a:t>
            </a:r>
          </a:p>
          <a:p>
            <a:pPr algn="ctr"/>
            <a:endParaRPr lang="it-IT" dirty="0" smtClean="0"/>
          </a:p>
          <a:p>
            <a:pPr algn="ctr"/>
            <a:r>
              <a:rPr lang="it-IT" dirty="0" smtClean="0"/>
              <a:t>Questo algoritmo si basa sulla ricerca a costo uniforme, a cui si modifica il test di valutazione dei nodi</a:t>
            </a:r>
          </a:p>
          <a:p>
            <a:pPr algn="ctr"/>
            <a:endParaRPr lang="it-IT" dirty="0"/>
          </a:p>
          <a:p>
            <a:pPr algn="ctr"/>
            <a:endParaRPr lang="it-IT" dirty="0" smtClean="0"/>
          </a:p>
          <a:p>
            <a:endParaRPr lang="it-IT" dirty="0"/>
          </a:p>
        </p:txBody>
      </p:sp>
      <p:pic>
        <p:nvPicPr>
          <p:cNvPr id="3" name="image2.png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613552" y="1439694"/>
            <a:ext cx="4464287" cy="5418306"/>
          </a:xfrm>
          <a:prstGeom prst="rect">
            <a:avLst/>
          </a:prstGeom>
          <a:ln/>
        </p:spPr>
      </p:pic>
      <p:pic>
        <p:nvPicPr>
          <p:cNvPr id="4" name="image1.png"/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5856052" y="3044757"/>
            <a:ext cx="6073302" cy="3813243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3926422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198</TotalTime>
  <Words>354</Words>
  <Application>Microsoft Office PowerPoint</Application>
  <PresentationFormat>Widescreen</PresentationFormat>
  <Paragraphs>99</Paragraphs>
  <Slides>13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>HP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Mirko</dc:creator>
  <cp:lastModifiedBy>Mirko</cp:lastModifiedBy>
  <cp:revision>18</cp:revision>
  <dcterms:created xsi:type="dcterms:W3CDTF">2026-02-10T16:05:34Z</dcterms:created>
  <dcterms:modified xsi:type="dcterms:W3CDTF">2026-02-12T18:48:48Z</dcterms:modified>
</cp:coreProperties>
</file>